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58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3366"/>
    <a:srgbClr val="FAFD6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5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15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7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6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24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17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75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90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00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03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60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2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F92D-EF6A-4A63-9D05-327AF6526B8B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8763-32DD-4D7E-8C50-AE3D61344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05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28316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211067" y="1066768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600547" y="2769034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370337" y="7644913"/>
            <a:ext cx="1748868" cy="126723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628895E-ADFE-4BC9-A19E-E0CD9E64991E}"/>
              </a:ext>
            </a:extLst>
          </p:cNvPr>
          <p:cNvSpPr txBox="1"/>
          <p:nvPr/>
        </p:nvSpPr>
        <p:spPr>
          <a:xfrm>
            <a:off x="2409444" y="2104938"/>
            <a:ext cx="317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Von Lea M., Iryna und </a:t>
            </a:r>
            <a:r>
              <a:rPr lang="de-DE" b="1" dirty="0" err="1"/>
              <a:t>Kaloyan</a:t>
            </a:r>
            <a:endParaRPr lang="de-DE" b="1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2302F87F-0C3D-422B-A11B-970909467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52678">
            <a:off x="4557589" y="3709607"/>
            <a:ext cx="2058791" cy="205879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9B554D7-3331-467F-892F-B193C020E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127" y="4986487"/>
            <a:ext cx="2066723" cy="206672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C080381-BF75-42AC-8480-C18D40E7D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61" y="2030075"/>
            <a:ext cx="2066723" cy="206672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9C227F2-1A7C-42C5-90FD-5342E1644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88736">
            <a:off x="7895168" y="3093226"/>
            <a:ext cx="2066723" cy="206672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DCFAE79-66AA-4AC7-A943-730F971AC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60070">
            <a:off x="7767402" y="452374"/>
            <a:ext cx="2010069" cy="2010069"/>
          </a:xfrm>
          <a:prstGeom prst="rect">
            <a:avLst/>
          </a:prstGeom>
        </p:spPr>
      </p:pic>
      <p:pic>
        <p:nvPicPr>
          <p:cNvPr id="1024" name="Grafik 1023">
            <a:extLst>
              <a:ext uri="{FF2B5EF4-FFF2-40B4-BE49-F238E27FC236}">
                <a16:creationId xmlns:a16="http://schemas.microsoft.com/office/drawing/2014/main" id="{858458A5-ED8F-4664-92F0-8F78E9B98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2663" y="2138272"/>
            <a:ext cx="2066723" cy="2066723"/>
          </a:xfrm>
          <a:prstGeom prst="rect">
            <a:avLst/>
          </a:prstGeom>
        </p:spPr>
      </p:pic>
      <p:pic>
        <p:nvPicPr>
          <p:cNvPr id="1025" name="Grafik 1024">
            <a:extLst>
              <a:ext uri="{FF2B5EF4-FFF2-40B4-BE49-F238E27FC236}">
                <a16:creationId xmlns:a16="http://schemas.microsoft.com/office/drawing/2014/main" id="{EB9A4D3A-BD9A-4B65-8561-06F04C021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50818">
            <a:off x="9487494" y="4986486"/>
            <a:ext cx="2066723" cy="2066723"/>
          </a:xfrm>
          <a:prstGeom prst="rect">
            <a:avLst/>
          </a:prstGeom>
        </p:spPr>
      </p:pic>
      <p:pic>
        <p:nvPicPr>
          <p:cNvPr id="1026" name="Grafik 1025">
            <a:extLst>
              <a:ext uri="{FF2B5EF4-FFF2-40B4-BE49-F238E27FC236}">
                <a16:creationId xmlns:a16="http://schemas.microsoft.com/office/drawing/2014/main" id="{36B23EFD-842E-4FB9-B55D-610E01ED8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81361">
            <a:off x="2510453" y="-902890"/>
            <a:ext cx="2066723" cy="2066723"/>
          </a:xfrm>
          <a:prstGeom prst="rect">
            <a:avLst/>
          </a:prstGeom>
        </p:spPr>
      </p:pic>
      <p:pic>
        <p:nvPicPr>
          <p:cNvPr id="1027" name="Grafik 1026">
            <a:extLst>
              <a:ext uri="{FF2B5EF4-FFF2-40B4-BE49-F238E27FC236}">
                <a16:creationId xmlns:a16="http://schemas.microsoft.com/office/drawing/2014/main" id="{CB1AEAA2-0451-4021-8A09-06F3D870B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123" y="-674781"/>
            <a:ext cx="2066723" cy="2066723"/>
          </a:xfrm>
          <a:prstGeom prst="rect">
            <a:avLst/>
          </a:prstGeom>
        </p:spPr>
      </p:pic>
      <p:pic>
        <p:nvPicPr>
          <p:cNvPr id="1029" name="Grafik 1028">
            <a:extLst>
              <a:ext uri="{FF2B5EF4-FFF2-40B4-BE49-F238E27FC236}">
                <a16:creationId xmlns:a16="http://schemas.microsoft.com/office/drawing/2014/main" id="{A543B0A2-FC10-4CE6-86FE-B427E621E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07" y="-921387"/>
            <a:ext cx="2066723" cy="2066723"/>
          </a:xfrm>
          <a:prstGeom prst="rect">
            <a:avLst/>
          </a:prstGeom>
        </p:spPr>
      </p:pic>
      <p:pic>
        <p:nvPicPr>
          <p:cNvPr id="1031" name="Grafik 1030">
            <a:extLst>
              <a:ext uri="{FF2B5EF4-FFF2-40B4-BE49-F238E27FC236}">
                <a16:creationId xmlns:a16="http://schemas.microsoft.com/office/drawing/2014/main" id="{2E98A355-E746-482A-B046-5618A2481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9816" y="766498"/>
            <a:ext cx="137171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0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969263" y="-2534054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C8D045-B1BE-412A-8184-2194248CA8AE}"/>
              </a:ext>
            </a:extLst>
          </p:cNvPr>
          <p:cNvSpPr txBox="1"/>
          <p:nvPr/>
        </p:nvSpPr>
        <p:spPr>
          <a:xfrm>
            <a:off x="793214" y="236666"/>
            <a:ext cx="318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Broadway" panose="04040905080B02020502" pitchFamily="82" charset="0"/>
              </a:rPr>
              <a:t>Inhalt</a:t>
            </a: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80757CD7-23E4-4551-8888-6C5520A7050D}"/>
              </a:ext>
            </a:extLst>
          </p:cNvPr>
          <p:cNvSpPr/>
          <p:nvPr/>
        </p:nvSpPr>
        <p:spPr>
          <a:xfrm>
            <a:off x="2875756" y="2559945"/>
            <a:ext cx="2059801" cy="1536192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 </a:t>
            </a:r>
            <a:r>
              <a:rPr lang="de-DE" dirty="0" err="1"/>
              <a:t>Snapmap</a:t>
            </a:r>
            <a:endParaRPr lang="de-DE" dirty="0"/>
          </a:p>
        </p:txBody>
      </p:sp>
      <p:sp>
        <p:nvSpPr>
          <p:cNvPr id="27" name="Sechseck 26">
            <a:extLst>
              <a:ext uri="{FF2B5EF4-FFF2-40B4-BE49-F238E27FC236}">
                <a16:creationId xmlns:a16="http://schemas.microsoft.com/office/drawing/2014/main" id="{ABF1CD81-3641-42AE-A9ED-BF6885A78E86}"/>
              </a:ext>
            </a:extLst>
          </p:cNvPr>
          <p:cNvSpPr/>
          <p:nvPr/>
        </p:nvSpPr>
        <p:spPr>
          <a:xfrm>
            <a:off x="4911956" y="3461594"/>
            <a:ext cx="2059802" cy="1723195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meldet man Leute?</a:t>
            </a:r>
          </a:p>
        </p:txBody>
      </p:sp>
    </p:spTree>
    <p:extLst>
      <p:ext uri="{BB962C8B-B14F-4D97-AF65-F5344CB8AC3E}">
        <p14:creationId xmlns:p14="http://schemas.microsoft.com/office/powerpoint/2010/main" val="4237397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1352554" y="-2851039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80757CD7-23E4-4551-8888-6C5520A7050D}"/>
              </a:ext>
            </a:extLst>
          </p:cNvPr>
          <p:cNvSpPr/>
          <p:nvPr/>
        </p:nvSpPr>
        <p:spPr>
          <a:xfrm>
            <a:off x="-499872" y="-1367028"/>
            <a:ext cx="12877800" cy="9592056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77A487-A393-475C-B8A2-DD1E3F30596F}"/>
              </a:ext>
            </a:extLst>
          </p:cNvPr>
          <p:cNvSpPr txBox="1"/>
          <p:nvPr/>
        </p:nvSpPr>
        <p:spPr>
          <a:xfrm>
            <a:off x="2553250" y="327926"/>
            <a:ext cx="6801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</a:p>
          <a:p>
            <a:r>
              <a:rPr lang="de-DE" sz="4800" dirty="0">
                <a:solidFill>
                  <a:schemeClr val="bg1"/>
                </a:solidFill>
                <a:latin typeface="Broadway" panose="04040905080B02020502" pitchFamily="82" charset="0"/>
              </a:rPr>
              <a:t>Die </a:t>
            </a:r>
            <a:r>
              <a:rPr lang="de-DE" sz="4800" dirty="0" err="1">
                <a:solidFill>
                  <a:schemeClr val="bg1"/>
                </a:solidFill>
                <a:latin typeface="Broadway" panose="04040905080B02020502" pitchFamily="82" charset="0"/>
              </a:rPr>
              <a:t>Snapmap</a:t>
            </a:r>
            <a:endParaRPr lang="de-DE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8B4AD3C-CE5F-4389-AFA0-A7DF5F85D7E9}"/>
              </a:ext>
            </a:extLst>
          </p:cNvPr>
          <p:cNvSpPr txBox="1"/>
          <p:nvPr/>
        </p:nvSpPr>
        <p:spPr>
          <a:xfrm>
            <a:off x="2301175" y="2271639"/>
            <a:ext cx="6126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Haben </a:t>
            </a:r>
            <a:r>
              <a:rPr lang="de-DE" dirty="0" err="1">
                <a:solidFill>
                  <a:schemeClr val="bg1"/>
                </a:solidFill>
              </a:rPr>
              <a:t>Nutzer:innen</a:t>
            </a:r>
            <a:r>
              <a:rPr lang="de-DE" dirty="0">
                <a:solidFill>
                  <a:schemeClr val="bg1"/>
                </a:solidFill>
              </a:rPr>
              <a:t> viele unbekannte </a:t>
            </a:r>
            <a:r>
              <a:rPr lang="de-DE" dirty="0" err="1">
                <a:solidFill>
                  <a:schemeClr val="bg1"/>
                </a:solidFill>
              </a:rPr>
              <a:t>Freund:innen</a:t>
            </a:r>
            <a:r>
              <a:rPr lang="de-DE" dirty="0">
                <a:solidFill>
                  <a:schemeClr val="bg1"/>
                </a:solidFill>
              </a:rPr>
              <a:t> auf Snapchat, können Rückschlüsse auf die Wohnadresse, Schule, Freizeitaktivitäten usw. problematisch oder sogar gefährlich werden. Wer seinen Standort auf der </a:t>
            </a:r>
            <a:r>
              <a:rPr lang="de-DE" dirty="0" err="1">
                <a:solidFill>
                  <a:schemeClr val="bg1"/>
                </a:solidFill>
              </a:rPr>
              <a:t>Snapmap</a:t>
            </a:r>
            <a:r>
              <a:rPr lang="de-DE" dirty="0">
                <a:solidFill>
                  <a:schemeClr val="bg1"/>
                </a:solidFill>
              </a:rPr>
              <a:t> nicht preisgeben möchte, kann den Geistmodus aktivieren und den Standort verbergen.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84284A-185E-49B9-B807-F8AE02E157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15" t="4216" r="8525" b="2011"/>
          <a:stretch/>
        </p:blipFill>
        <p:spPr>
          <a:xfrm>
            <a:off x="8361793" y="1002887"/>
            <a:ext cx="2305820" cy="4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0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969263" y="-2534054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C8D045-B1BE-412A-8184-2194248CA8AE}"/>
              </a:ext>
            </a:extLst>
          </p:cNvPr>
          <p:cNvSpPr txBox="1"/>
          <p:nvPr/>
        </p:nvSpPr>
        <p:spPr>
          <a:xfrm>
            <a:off x="793214" y="236666"/>
            <a:ext cx="318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Broadway" panose="04040905080B02020502" pitchFamily="82" charset="0"/>
              </a:rPr>
              <a:t>Inhalt</a:t>
            </a:r>
          </a:p>
        </p:txBody>
      </p:sp>
      <p:sp>
        <p:nvSpPr>
          <p:cNvPr id="27" name="Sechseck 26">
            <a:extLst>
              <a:ext uri="{FF2B5EF4-FFF2-40B4-BE49-F238E27FC236}">
                <a16:creationId xmlns:a16="http://schemas.microsoft.com/office/drawing/2014/main" id="{ABF1CD81-3641-42AE-A9ED-BF6885A78E86}"/>
              </a:ext>
            </a:extLst>
          </p:cNvPr>
          <p:cNvSpPr/>
          <p:nvPr/>
        </p:nvSpPr>
        <p:spPr>
          <a:xfrm>
            <a:off x="6714412" y="2567402"/>
            <a:ext cx="2059802" cy="1723195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meldet man User?</a:t>
            </a:r>
          </a:p>
        </p:txBody>
      </p:sp>
    </p:spTree>
    <p:extLst>
      <p:ext uri="{BB962C8B-B14F-4D97-AF65-F5344CB8AC3E}">
        <p14:creationId xmlns:p14="http://schemas.microsoft.com/office/powerpoint/2010/main" val="198365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1167005" y="-2413376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Sechseck 26">
            <a:extLst>
              <a:ext uri="{FF2B5EF4-FFF2-40B4-BE49-F238E27FC236}">
                <a16:creationId xmlns:a16="http://schemas.microsoft.com/office/drawing/2014/main" id="{ABF1CD81-3641-42AE-A9ED-BF6885A78E86}"/>
              </a:ext>
            </a:extLst>
          </p:cNvPr>
          <p:cNvSpPr/>
          <p:nvPr/>
        </p:nvSpPr>
        <p:spPr>
          <a:xfrm>
            <a:off x="-719733" y="-724341"/>
            <a:ext cx="13631465" cy="834473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7055E4-DD78-4A0A-B4FC-A4F3D8B6D136}"/>
              </a:ext>
            </a:extLst>
          </p:cNvPr>
          <p:cNvSpPr txBox="1"/>
          <p:nvPr/>
        </p:nvSpPr>
        <p:spPr>
          <a:xfrm>
            <a:off x="2154699" y="273554"/>
            <a:ext cx="528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Broadway" panose="04040905080B02020502" pitchFamily="82" charset="0"/>
              </a:rPr>
              <a:t>Wie meldet man einen User?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6AE201-4447-4DD0-8C86-818F8F633920}"/>
              </a:ext>
            </a:extLst>
          </p:cNvPr>
          <p:cNvSpPr txBox="1"/>
          <p:nvPr/>
        </p:nvSpPr>
        <p:spPr>
          <a:xfrm>
            <a:off x="1787651" y="2001877"/>
            <a:ext cx="6623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Gehe auf das entsprechende öffentliche Profil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2. Tippe oben auf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3. Tippe auf „Melden“.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4. Wähle aus, warum du das öffentliche Profil melden möchtest, und tippe dann auf „Senden“.</a:t>
            </a:r>
          </a:p>
        </p:txBody>
      </p:sp>
    </p:spTree>
    <p:extLst>
      <p:ext uri="{BB962C8B-B14F-4D97-AF65-F5344CB8AC3E}">
        <p14:creationId xmlns:p14="http://schemas.microsoft.com/office/powerpoint/2010/main" val="188686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969263" y="-2534054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C8D045-B1BE-412A-8184-2194248CA8AE}"/>
              </a:ext>
            </a:extLst>
          </p:cNvPr>
          <p:cNvSpPr txBox="1"/>
          <p:nvPr/>
        </p:nvSpPr>
        <p:spPr>
          <a:xfrm>
            <a:off x="793214" y="236666"/>
            <a:ext cx="318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Broadway" panose="04040905080B02020502" pitchFamily="82" charset="0"/>
              </a:rPr>
              <a:t>Inhalt</a:t>
            </a:r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47727CF2-F11F-4486-AE40-A0ABBFA52EDC}"/>
              </a:ext>
            </a:extLst>
          </p:cNvPr>
          <p:cNvSpPr/>
          <p:nvPr/>
        </p:nvSpPr>
        <p:spPr>
          <a:xfrm>
            <a:off x="2808215" y="4619272"/>
            <a:ext cx="1959871" cy="1574358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sind Flammen?</a:t>
            </a: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7AF5FD54-9BC9-44C3-9877-8D6D1403CA08}"/>
              </a:ext>
            </a:extLst>
          </p:cNvPr>
          <p:cNvSpPr/>
          <p:nvPr/>
        </p:nvSpPr>
        <p:spPr>
          <a:xfrm>
            <a:off x="799502" y="1680747"/>
            <a:ext cx="1959871" cy="1500284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Datenschutz und Privatsphäre</a:t>
            </a: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80757CD7-23E4-4551-8888-6C5520A7050D}"/>
              </a:ext>
            </a:extLst>
          </p:cNvPr>
          <p:cNvSpPr/>
          <p:nvPr/>
        </p:nvSpPr>
        <p:spPr>
          <a:xfrm>
            <a:off x="2684707" y="2607593"/>
            <a:ext cx="2059801" cy="1536192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Die Snapmap</a:t>
            </a:r>
            <a:endParaRPr lang="de-DE" dirty="0"/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3B495A54-4BB1-4293-A71C-38C83C605334}"/>
              </a:ext>
            </a:extLst>
          </p:cNvPr>
          <p:cNvSpPr/>
          <p:nvPr/>
        </p:nvSpPr>
        <p:spPr>
          <a:xfrm>
            <a:off x="833770" y="3703142"/>
            <a:ext cx="2059801" cy="1643676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blockiert man Leute?</a:t>
            </a:r>
          </a:p>
        </p:txBody>
      </p:sp>
      <p:sp>
        <p:nvSpPr>
          <p:cNvPr id="26" name="Sechseck 25">
            <a:extLst>
              <a:ext uri="{FF2B5EF4-FFF2-40B4-BE49-F238E27FC236}">
                <a16:creationId xmlns:a16="http://schemas.microsoft.com/office/drawing/2014/main" id="{0E2EFF9E-0E71-4800-950C-87218E235231}"/>
              </a:ext>
            </a:extLst>
          </p:cNvPr>
          <p:cNvSpPr/>
          <p:nvPr/>
        </p:nvSpPr>
        <p:spPr>
          <a:xfrm>
            <a:off x="4684116" y="1638422"/>
            <a:ext cx="2072535" cy="162561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Falsch-</a:t>
            </a:r>
          </a:p>
          <a:p>
            <a:pPr algn="ctr"/>
            <a:r>
              <a:rPr lang="de-DE" dirty="0" err="1"/>
              <a:t>informationen</a:t>
            </a:r>
            <a:endParaRPr lang="de-DE" dirty="0"/>
          </a:p>
        </p:txBody>
      </p:sp>
      <p:sp>
        <p:nvSpPr>
          <p:cNvPr id="27" name="Sechseck 26">
            <a:extLst>
              <a:ext uri="{FF2B5EF4-FFF2-40B4-BE49-F238E27FC236}">
                <a16:creationId xmlns:a16="http://schemas.microsoft.com/office/drawing/2014/main" id="{ABF1CD81-3641-42AE-A9ED-BF6885A78E86}"/>
              </a:ext>
            </a:extLst>
          </p:cNvPr>
          <p:cNvSpPr/>
          <p:nvPr/>
        </p:nvSpPr>
        <p:spPr>
          <a:xfrm>
            <a:off x="4816595" y="3572333"/>
            <a:ext cx="2059802" cy="1723195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meldet man User?</a:t>
            </a:r>
          </a:p>
        </p:txBody>
      </p:sp>
    </p:spTree>
    <p:extLst>
      <p:ext uri="{BB962C8B-B14F-4D97-AF65-F5344CB8AC3E}">
        <p14:creationId xmlns:p14="http://schemas.microsoft.com/office/powerpoint/2010/main" val="3101974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857633" y="-2662070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47727CF2-F11F-4486-AE40-A0ABBFA52EDC}"/>
              </a:ext>
            </a:extLst>
          </p:cNvPr>
          <p:cNvSpPr/>
          <p:nvPr/>
        </p:nvSpPr>
        <p:spPr>
          <a:xfrm>
            <a:off x="-1211580" y="-275789"/>
            <a:ext cx="14301215" cy="7754381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803E3A4-3753-495F-A524-4EBE64F64812}"/>
              </a:ext>
            </a:extLst>
          </p:cNvPr>
          <p:cNvSpPr txBox="1"/>
          <p:nvPr/>
        </p:nvSpPr>
        <p:spPr>
          <a:xfrm>
            <a:off x="995766" y="1121919"/>
            <a:ext cx="7897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Broadway" panose="04040905080B02020502" pitchFamily="82" charset="0"/>
              </a:rPr>
              <a:t>Datenschutz und Privatsphäre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9DCB55-279C-432A-93F0-069FE9EAC4BF}"/>
              </a:ext>
            </a:extLst>
          </p:cNvPr>
          <p:cNvSpPr txBox="1"/>
          <p:nvPr/>
        </p:nvSpPr>
        <p:spPr>
          <a:xfrm>
            <a:off x="1274174" y="2642894"/>
            <a:ext cx="6016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Snapchat sammelt viele personenbezogene Daten, darunter auch Standortdaten. Wichtig ist auch, dass im </a:t>
            </a:r>
            <a:r>
              <a:rPr lang="de-DE" dirty="0" err="1">
                <a:solidFill>
                  <a:schemeClr val="bg1"/>
                </a:solidFill>
              </a:rPr>
              <a:t>Chatbot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My</a:t>
            </a:r>
            <a:r>
              <a:rPr lang="de-DE" dirty="0">
                <a:solidFill>
                  <a:schemeClr val="bg1"/>
                </a:solidFill>
              </a:rPr>
              <a:t> AI keine persönlichen und vertraulichen Daten eingegeben werden. Auch diese werden ausgewertet. Gehe auf das entsprechende öffentliche Profil.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3. Tippe oben auf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4. Tippe auf „Melden“.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5. Wähle aus, warum du das öffentliche Profil melden möchtest, und tippe dann auf „Senden“</a:t>
            </a:r>
          </a:p>
        </p:txBody>
      </p:sp>
    </p:spTree>
    <p:extLst>
      <p:ext uri="{BB962C8B-B14F-4D97-AF65-F5344CB8AC3E}">
        <p14:creationId xmlns:p14="http://schemas.microsoft.com/office/powerpoint/2010/main" val="327451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969263" y="-2534054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C8D045-B1BE-412A-8184-2194248CA8AE}"/>
              </a:ext>
            </a:extLst>
          </p:cNvPr>
          <p:cNvSpPr txBox="1"/>
          <p:nvPr/>
        </p:nvSpPr>
        <p:spPr>
          <a:xfrm>
            <a:off x="793214" y="236666"/>
            <a:ext cx="318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Broadway" panose="04040905080B02020502" pitchFamily="82" charset="0"/>
              </a:rPr>
              <a:t>Inhalt</a:t>
            </a: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7AF5FD54-9BC9-44C3-9877-8D6D1403CA08}"/>
              </a:ext>
            </a:extLst>
          </p:cNvPr>
          <p:cNvSpPr/>
          <p:nvPr/>
        </p:nvSpPr>
        <p:spPr>
          <a:xfrm>
            <a:off x="2945168" y="4596676"/>
            <a:ext cx="1959871" cy="1500284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sind Flammen?</a:t>
            </a: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80757CD7-23E4-4551-8888-6C5520A7050D}"/>
              </a:ext>
            </a:extLst>
          </p:cNvPr>
          <p:cNvSpPr/>
          <p:nvPr/>
        </p:nvSpPr>
        <p:spPr>
          <a:xfrm>
            <a:off x="2684707" y="2607593"/>
            <a:ext cx="2059801" cy="1536192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Die Snapmap</a:t>
            </a:r>
            <a:endParaRPr lang="de-DE" dirty="0"/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3B495A54-4BB1-4293-A71C-38C83C605334}"/>
              </a:ext>
            </a:extLst>
          </p:cNvPr>
          <p:cNvSpPr/>
          <p:nvPr/>
        </p:nvSpPr>
        <p:spPr>
          <a:xfrm>
            <a:off x="833770" y="3703142"/>
            <a:ext cx="2059801" cy="1643676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blockiert man Leute?</a:t>
            </a:r>
          </a:p>
        </p:txBody>
      </p:sp>
      <p:sp>
        <p:nvSpPr>
          <p:cNvPr id="26" name="Sechseck 25">
            <a:extLst>
              <a:ext uri="{FF2B5EF4-FFF2-40B4-BE49-F238E27FC236}">
                <a16:creationId xmlns:a16="http://schemas.microsoft.com/office/drawing/2014/main" id="{0E2EFF9E-0E71-4800-950C-87218E235231}"/>
              </a:ext>
            </a:extLst>
          </p:cNvPr>
          <p:cNvSpPr/>
          <p:nvPr/>
        </p:nvSpPr>
        <p:spPr>
          <a:xfrm>
            <a:off x="4684116" y="1638422"/>
            <a:ext cx="2072535" cy="162561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Falsch-</a:t>
            </a:r>
          </a:p>
          <a:p>
            <a:pPr algn="ctr"/>
            <a:r>
              <a:rPr lang="de-DE" dirty="0" err="1"/>
              <a:t>informationen</a:t>
            </a:r>
            <a:endParaRPr lang="de-DE" dirty="0"/>
          </a:p>
        </p:txBody>
      </p:sp>
      <p:sp>
        <p:nvSpPr>
          <p:cNvPr id="27" name="Sechseck 26">
            <a:extLst>
              <a:ext uri="{FF2B5EF4-FFF2-40B4-BE49-F238E27FC236}">
                <a16:creationId xmlns:a16="http://schemas.microsoft.com/office/drawing/2014/main" id="{ABF1CD81-3641-42AE-A9ED-BF6885A78E86}"/>
              </a:ext>
            </a:extLst>
          </p:cNvPr>
          <p:cNvSpPr/>
          <p:nvPr/>
        </p:nvSpPr>
        <p:spPr>
          <a:xfrm>
            <a:off x="4796105" y="3429000"/>
            <a:ext cx="2059802" cy="1723195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meldet man User?</a:t>
            </a:r>
          </a:p>
        </p:txBody>
      </p:sp>
    </p:spTree>
    <p:extLst>
      <p:ext uri="{BB962C8B-B14F-4D97-AF65-F5344CB8AC3E}">
        <p14:creationId xmlns:p14="http://schemas.microsoft.com/office/powerpoint/2010/main" val="418904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969263" y="-2534054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Sechseck 25">
            <a:extLst>
              <a:ext uri="{FF2B5EF4-FFF2-40B4-BE49-F238E27FC236}">
                <a16:creationId xmlns:a16="http://schemas.microsoft.com/office/drawing/2014/main" id="{0E2EFF9E-0E71-4800-950C-87218E235231}"/>
              </a:ext>
            </a:extLst>
          </p:cNvPr>
          <p:cNvSpPr/>
          <p:nvPr/>
        </p:nvSpPr>
        <p:spPr>
          <a:xfrm>
            <a:off x="-1143760" y="-942581"/>
            <a:ext cx="14479520" cy="856297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EB80DC-AB72-40EB-859F-FD2C2E5FC813}"/>
              </a:ext>
            </a:extLst>
          </p:cNvPr>
          <p:cNvSpPr txBox="1"/>
          <p:nvPr/>
        </p:nvSpPr>
        <p:spPr>
          <a:xfrm>
            <a:off x="1214498" y="340795"/>
            <a:ext cx="8409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roadway" panose="04040905080B02020502" pitchFamily="82" charset="0"/>
              </a:rPr>
              <a:t>Falschinformationen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06BADB-7D19-4372-8B15-11933C9369F7}"/>
              </a:ext>
            </a:extLst>
          </p:cNvPr>
          <p:cNvSpPr txBox="1"/>
          <p:nvPr/>
        </p:nvSpPr>
        <p:spPr>
          <a:xfrm>
            <a:off x="1274174" y="1572756"/>
            <a:ext cx="560079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</a:rPr>
              <a:t>Falschinformationen auf Snapchat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</a:rPr>
              <a:t>Snapchat kann Falschinformationen verbreiten. Nutzer sollten Nachrichten überprüfen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5F0321-8B44-4B30-8803-EF6D0966D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2" t="933" r="47023" b="-785"/>
          <a:stretch/>
        </p:blipFill>
        <p:spPr>
          <a:xfrm>
            <a:off x="6647931" y="1495712"/>
            <a:ext cx="4049642" cy="43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37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969263" y="-2534054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C8D045-B1BE-412A-8184-2194248CA8AE}"/>
              </a:ext>
            </a:extLst>
          </p:cNvPr>
          <p:cNvSpPr txBox="1"/>
          <p:nvPr/>
        </p:nvSpPr>
        <p:spPr>
          <a:xfrm>
            <a:off x="793214" y="236666"/>
            <a:ext cx="318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Broadway" panose="04040905080B02020502" pitchFamily="82" charset="0"/>
              </a:rPr>
              <a:t>Inhalt</a:t>
            </a: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7AF5FD54-9BC9-44C3-9877-8D6D1403CA08}"/>
              </a:ext>
            </a:extLst>
          </p:cNvPr>
          <p:cNvSpPr/>
          <p:nvPr/>
        </p:nvSpPr>
        <p:spPr>
          <a:xfrm>
            <a:off x="2714072" y="4441341"/>
            <a:ext cx="1959871" cy="1500284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sind Flammen?</a:t>
            </a: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80757CD7-23E4-4551-8888-6C5520A7050D}"/>
              </a:ext>
            </a:extLst>
          </p:cNvPr>
          <p:cNvSpPr/>
          <p:nvPr/>
        </p:nvSpPr>
        <p:spPr>
          <a:xfrm>
            <a:off x="2585895" y="2578679"/>
            <a:ext cx="2059801" cy="1536192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Die Snapmap</a:t>
            </a:r>
            <a:endParaRPr lang="de-DE" dirty="0"/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3B495A54-4BB1-4293-A71C-38C83C605334}"/>
              </a:ext>
            </a:extLst>
          </p:cNvPr>
          <p:cNvSpPr/>
          <p:nvPr/>
        </p:nvSpPr>
        <p:spPr>
          <a:xfrm>
            <a:off x="677673" y="3429774"/>
            <a:ext cx="2059801" cy="1643676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blockiert man Leute?</a:t>
            </a:r>
          </a:p>
        </p:txBody>
      </p:sp>
      <p:sp>
        <p:nvSpPr>
          <p:cNvPr id="27" name="Sechseck 26">
            <a:extLst>
              <a:ext uri="{FF2B5EF4-FFF2-40B4-BE49-F238E27FC236}">
                <a16:creationId xmlns:a16="http://schemas.microsoft.com/office/drawing/2014/main" id="{ABF1CD81-3641-42AE-A9ED-BF6885A78E86}"/>
              </a:ext>
            </a:extLst>
          </p:cNvPr>
          <p:cNvSpPr/>
          <p:nvPr/>
        </p:nvSpPr>
        <p:spPr>
          <a:xfrm>
            <a:off x="4587914" y="3390014"/>
            <a:ext cx="2059802" cy="1723195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meldet man User?</a:t>
            </a:r>
          </a:p>
        </p:txBody>
      </p:sp>
    </p:spTree>
    <p:extLst>
      <p:ext uri="{BB962C8B-B14F-4D97-AF65-F5344CB8AC3E}">
        <p14:creationId xmlns:p14="http://schemas.microsoft.com/office/powerpoint/2010/main" val="4204225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1491943" y="-2088190"/>
            <a:ext cx="13717237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C8D045-B1BE-412A-8184-2194248CA8AE}"/>
              </a:ext>
            </a:extLst>
          </p:cNvPr>
          <p:cNvSpPr txBox="1"/>
          <p:nvPr/>
        </p:nvSpPr>
        <p:spPr>
          <a:xfrm>
            <a:off x="793214" y="236666"/>
            <a:ext cx="318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Broadway" panose="04040905080B02020502" pitchFamily="82" charset="0"/>
              </a:rPr>
              <a:t>Inhalt</a:t>
            </a:r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47727CF2-F11F-4486-AE40-A0ABBFA52EDC}"/>
              </a:ext>
            </a:extLst>
          </p:cNvPr>
          <p:cNvSpPr/>
          <p:nvPr/>
        </p:nvSpPr>
        <p:spPr>
          <a:xfrm>
            <a:off x="2852337" y="4403448"/>
            <a:ext cx="1959871" cy="1574358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Datenschutz und Privatsphäre</a:t>
            </a: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7AF5FD54-9BC9-44C3-9877-8D6D1403CA08}"/>
              </a:ext>
            </a:extLst>
          </p:cNvPr>
          <p:cNvSpPr/>
          <p:nvPr/>
        </p:nvSpPr>
        <p:spPr>
          <a:xfrm>
            <a:off x="-1143000" y="-1426821"/>
            <a:ext cx="13953744" cy="938170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1571321-CE60-4456-8249-3B38542B4254}"/>
              </a:ext>
            </a:extLst>
          </p:cNvPr>
          <p:cNvSpPr txBox="1"/>
          <p:nvPr/>
        </p:nvSpPr>
        <p:spPr>
          <a:xfrm>
            <a:off x="3936492" y="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A73D4-7572-472E-91D8-B4E9D82914C0}"/>
              </a:ext>
            </a:extLst>
          </p:cNvPr>
          <p:cNvSpPr txBox="1"/>
          <p:nvPr/>
        </p:nvSpPr>
        <p:spPr>
          <a:xfrm>
            <a:off x="4314789" y="304800"/>
            <a:ext cx="5697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Bodoni MT Black" panose="02070A03080606020203" pitchFamily="18" charset="0"/>
              </a:rPr>
              <a:t>Was sind Flammen?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D5D93F6-DECA-46CC-B4BA-466654AC2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022" y="512063"/>
            <a:ext cx="2637272" cy="5702211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7C491485-8F1C-40A6-AB8E-C9DD668CED64}"/>
              </a:ext>
            </a:extLst>
          </p:cNvPr>
          <p:cNvSpPr txBox="1"/>
          <p:nvPr/>
        </p:nvSpPr>
        <p:spPr>
          <a:xfrm>
            <a:off x="4169354" y="1903748"/>
            <a:ext cx="45174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Snapchat-Flammen: Was bedeuten sie?</a:t>
            </a:r>
          </a:p>
          <a:p>
            <a:r>
              <a:rPr lang="de-DE" dirty="0">
                <a:solidFill>
                  <a:schemeClr val="bg1"/>
                </a:solidFill>
              </a:rPr>
              <a:t>Flammen zeigen eine </a:t>
            </a:r>
            <a:r>
              <a:rPr lang="de-DE" dirty="0" err="1">
                <a:solidFill>
                  <a:schemeClr val="bg1"/>
                </a:solidFill>
              </a:rPr>
              <a:t>Snapstreak</a:t>
            </a:r>
            <a:r>
              <a:rPr lang="de-DE" dirty="0">
                <a:solidFill>
                  <a:schemeClr val="bg1"/>
                </a:solidFill>
              </a:rPr>
              <a:t> an. Sie entstehen durch tägliches </a:t>
            </a:r>
            <a:r>
              <a:rPr lang="de-DE" dirty="0" err="1">
                <a:solidFill>
                  <a:schemeClr val="bg1"/>
                </a:solidFill>
              </a:rPr>
              <a:t>Snappen</a:t>
            </a:r>
            <a:r>
              <a:rPr lang="de-DE" dirty="0">
                <a:solidFill>
                  <a:schemeClr val="bg1"/>
                </a:solidFill>
              </a:rPr>
              <a:t>.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Anzahl</a:t>
            </a:r>
          </a:p>
          <a:p>
            <a:r>
              <a:rPr lang="de-DE" dirty="0">
                <a:solidFill>
                  <a:schemeClr val="bg1"/>
                </a:solidFill>
              </a:rPr>
              <a:t>Zeigt die Länge der </a:t>
            </a:r>
            <a:r>
              <a:rPr lang="de-DE" dirty="0" err="1">
                <a:solidFill>
                  <a:schemeClr val="bg1"/>
                </a:solidFill>
              </a:rPr>
              <a:t>Snapstreak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19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3D5B-772F-4DDE-A138-B4D9E8EC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50920" y="2377439"/>
            <a:ext cx="624840" cy="1223963"/>
          </a:xfrm>
        </p:spPr>
        <p:txBody>
          <a:bodyPr/>
          <a:lstStyle/>
          <a:p>
            <a:endParaRPr lang="de-DE" dirty="0">
              <a:latin typeface="Broadway" panose="04040905080B02020502" pitchFamily="8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969263" y="-2534054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C8D045-B1BE-412A-8184-2194248CA8AE}"/>
              </a:ext>
            </a:extLst>
          </p:cNvPr>
          <p:cNvSpPr txBox="1"/>
          <p:nvPr/>
        </p:nvSpPr>
        <p:spPr>
          <a:xfrm>
            <a:off x="793214" y="236666"/>
            <a:ext cx="318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Broadway" panose="04040905080B02020502" pitchFamily="82" charset="0"/>
              </a:rPr>
              <a:t>Inhalt</a:t>
            </a: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80757CD7-23E4-4551-8888-6C5520A7050D}"/>
              </a:ext>
            </a:extLst>
          </p:cNvPr>
          <p:cNvSpPr/>
          <p:nvPr/>
        </p:nvSpPr>
        <p:spPr>
          <a:xfrm>
            <a:off x="2585895" y="2578679"/>
            <a:ext cx="2059801" cy="1536192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Die Snapmap</a:t>
            </a:r>
            <a:endParaRPr lang="de-DE" dirty="0"/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3B495A54-4BB1-4293-A71C-38C83C605334}"/>
              </a:ext>
            </a:extLst>
          </p:cNvPr>
          <p:cNvSpPr/>
          <p:nvPr/>
        </p:nvSpPr>
        <p:spPr>
          <a:xfrm>
            <a:off x="677673" y="3429774"/>
            <a:ext cx="2059801" cy="1643676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blockiert man Leute?</a:t>
            </a:r>
          </a:p>
        </p:txBody>
      </p:sp>
      <p:sp>
        <p:nvSpPr>
          <p:cNvPr id="27" name="Sechseck 26">
            <a:extLst>
              <a:ext uri="{FF2B5EF4-FFF2-40B4-BE49-F238E27FC236}">
                <a16:creationId xmlns:a16="http://schemas.microsoft.com/office/drawing/2014/main" id="{ABF1CD81-3641-42AE-A9ED-BF6885A78E86}"/>
              </a:ext>
            </a:extLst>
          </p:cNvPr>
          <p:cNvSpPr/>
          <p:nvPr/>
        </p:nvSpPr>
        <p:spPr>
          <a:xfrm>
            <a:off x="4582651" y="3515416"/>
            <a:ext cx="2059802" cy="1723195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meldet man User?</a:t>
            </a:r>
          </a:p>
        </p:txBody>
      </p:sp>
    </p:spTree>
    <p:extLst>
      <p:ext uri="{BB962C8B-B14F-4D97-AF65-F5344CB8AC3E}">
        <p14:creationId xmlns:p14="http://schemas.microsoft.com/office/powerpoint/2010/main" val="403230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13A5792-EE10-479D-A44D-2B0923FC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45E374-7F90-4DFF-8330-C65FA6F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C3A123-8545-47DC-9349-57090D820A2C}"/>
              </a:ext>
            </a:extLst>
          </p:cNvPr>
          <p:cNvSpPr/>
          <p:nvPr/>
        </p:nvSpPr>
        <p:spPr>
          <a:xfrm>
            <a:off x="-832104" y="-1092324"/>
            <a:ext cx="13542264" cy="8712713"/>
          </a:xfrm>
          <a:prstGeom prst="rect">
            <a:avLst/>
          </a:prstGeom>
          <a:solidFill>
            <a:srgbClr val="FAF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7DC18-DAFA-4CF6-BED9-7AA9C1B8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3684" flipH="1">
            <a:off x="-198120" y="-1"/>
            <a:ext cx="1024128" cy="10241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93A36DE-A270-4834-999A-E12A7585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4748">
            <a:off x="1034003" y="1333449"/>
            <a:ext cx="920851" cy="920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74526D7-8267-4F4C-BDA4-846972DC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3033">
            <a:off x="-184775" y="2879986"/>
            <a:ext cx="896111" cy="8961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949C77-F067-4F86-B71B-DD8E4AE4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9426">
            <a:off x="1587696" y="4101915"/>
            <a:ext cx="1274174" cy="12741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BF8CF3-08C6-4B83-AA9E-2FD05FB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826"/>
            <a:ext cx="1274174" cy="127417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61F07F6-A78C-4B9B-A870-30534C57FBF2}"/>
              </a:ext>
            </a:extLst>
          </p:cNvPr>
          <p:cNvSpPr txBox="1"/>
          <p:nvPr/>
        </p:nvSpPr>
        <p:spPr>
          <a:xfrm>
            <a:off x="2847129" y="880194"/>
            <a:ext cx="707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Broadway" panose="04040905080B02020502" pitchFamily="82" charset="0"/>
              </a:rPr>
              <a:t>Snapchat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4DD531E-B3C6-46EB-A3E2-728B78BA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4584">
            <a:off x="3133704" y="5486281"/>
            <a:ext cx="1463167" cy="146926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E5F2B49-8D16-461E-9B62-6D80A136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3211">
            <a:off x="2399073" y="2228501"/>
            <a:ext cx="1463167" cy="146926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0645873-4D62-4834-8613-B227FF98152A}"/>
              </a:ext>
            </a:extLst>
          </p:cNvPr>
          <p:cNvSpPr/>
          <p:nvPr/>
        </p:nvSpPr>
        <p:spPr>
          <a:xfrm>
            <a:off x="-969263" y="-2534054"/>
            <a:ext cx="14212066" cy="104569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3B495A54-4BB1-4293-A71C-38C83C605334}"/>
              </a:ext>
            </a:extLst>
          </p:cNvPr>
          <p:cNvSpPr/>
          <p:nvPr/>
        </p:nvSpPr>
        <p:spPr>
          <a:xfrm>
            <a:off x="-937653" y="-472003"/>
            <a:ext cx="13753362" cy="8494381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ED03AB-97A8-46C8-AD62-3811B7EE11BF}"/>
              </a:ext>
            </a:extLst>
          </p:cNvPr>
          <p:cNvSpPr txBox="1"/>
          <p:nvPr/>
        </p:nvSpPr>
        <p:spPr>
          <a:xfrm>
            <a:off x="2224783" y="695528"/>
            <a:ext cx="686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Broadway" panose="04040905080B02020502" pitchFamily="82" charset="0"/>
              </a:rPr>
              <a:t>Wie blockiert man Leute?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5E9D83-ABF1-4C48-8B9E-1CCF2F7137C7}"/>
              </a:ext>
            </a:extLst>
          </p:cNvPr>
          <p:cNvSpPr txBox="1"/>
          <p:nvPr/>
        </p:nvSpPr>
        <p:spPr>
          <a:xfrm>
            <a:off x="1415539" y="2544324"/>
            <a:ext cx="4242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Wische nach rechts zum Chat-Bildschirm.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2. Halte den Namen eines Freundes gedrückt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3. Tippe auf „Freundschaft verwalten“.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4. Tippe auf „Blockieren“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AED80F-E2F7-4A39-8227-DE02834ED9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82" t="4383" r="881" b="6453"/>
          <a:stretch/>
        </p:blipFill>
        <p:spPr>
          <a:xfrm>
            <a:off x="5887999" y="1793874"/>
            <a:ext cx="2648707" cy="53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8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359</Words>
  <Application>Microsoft Office PowerPoint</Application>
  <PresentationFormat>Breitbild</PresentationFormat>
  <Paragraphs>90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Bodoni MT Black</vt:lpstr>
      <vt:lpstr>Broadway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Meidinger Lea</dc:creator>
  <cp:lastModifiedBy>Direktion (Mittelschule und Volksschule Lech)</cp:lastModifiedBy>
  <cp:revision>25</cp:revision>
  <dcterms:created xsi:type="dcterms:W3CDTF">2025-02-19T07:04:25Z</dcterms:created>
  <dcterms:modified xsi:type="dcterms:W3CDTF">2025-02-19T15:12:53Z</dcterms:modified>
</cp:coreProperties>
</file>